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4"/>
  </p:notesMasterIdLst>
  <p:handoutMasterIdLst>
    <p:handoutMasterId r:id="rId15"/>
  </p:handoutMasterIdLst>
  <p:sldIdLst>
    <p:sldId id="282" r:id="rId2"/>
    <p:sldId id="311" r:id="rId3"/>
    <p:sldId id="326" r:id="rId4"/>
    <p:sldId id="333" r:id="rId5"/>
    <p:sldId id="329" r:id="rId6"/>
    <p:sldId id="315" r:id="rId7"/>
    <p:sldId id="331" r:id="rId8"/>
    <p:sldId id="316" r:id="rId9"/>
    <p:sldId id="328" r:id="rId10"/>
    <p:sldId id="327" r:id="rId11"/>
    <p:sldId id="332" r:id="rId12"/>
    <p:sldId id="302" r:id="rId1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046" autoAdjust="0"/>
    <p:restoredTop sz="94971" autoAdjust="0"/>
  </p:normalViewPr>
  <p:slideViewPr>
    <p:cSldViewPr snapToObjects="1">
      <p:cViewPr varScale="1">
        <p:scale>
          <a:sx n="58" d="100"/>
          <a:sy n="58" d="100"/>
        </p:scale>
        <p:origin x="78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D25FDDF8-D2BE-4BB0-ACB9-C074A238A137}" type="datetimeFigureOut">
              <a:rPr lang="hu-HU" smtClean="0"/>
              <a:t>2018. 03. 01.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A77A43D2-1EEE-48A8-903F-D43D1F8D4E5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1299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EAC9A1A1-6370-4962-A84C-45BA6EA994CD}" type="datetimeFigureOut">
              <a:rPr lang="hu-HU" smtClean="0"/>
              <a:t>2018. 03. 01.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51625D20-D8F0-4420-B899-BAE4B39A353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881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/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B92350-823C-433F-920C-882A6A69E774}" type="slidenum">
              <a:rPr lang="hu-HU" alt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4099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/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B92350-823C-433F-920C-882A6A69E774}" type="slidenum">
              <a:rPr lang="hu-HU" alt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2492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406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525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2646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</a:t>
            </a:r>
            <a:r>
              <a:rPr kumimoji="0" lang="hu-HU" sz="24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hu-HU" sz="2400" b="1" i="0" u="none" strike="noStrike" kern="120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</a:t>
            </a:r>
            <a:r>
              <a:rPr kumimoji="0" lang="hu-HU" sz="24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hu-HU" sz="2400" b="1" i="0" u="none" strike="noStrike" kern="120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edit</a:t>
            </a:r>
            <a:r>
              <a:rPr kumimoji="0" lang="hu-HU" sz="24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Master </a:t>
            </a:r>
            <a:r>
              <a:rPr kumimoji="0" lang="hu-HU" sz="2400" b="1" i="0" u="none" strike="noStrike" kern="120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title</a:t>
            </a:r>
            <a:r>
              <a:rPr kumimoji="0" lang="hu-HU" sz="24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hu-HU" sz="2400" b="1" i="0" u="none" strike="noStrike" kern="120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style</a:t>
            </a:r>
            <a:endParaRPr kumimoji="0" lang="en-US" sz="2400" b="1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27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256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766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2018. 03. 01.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108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2018. 03. 01.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34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2018. 03. 01.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17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746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973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448-F6D5-4A0E-BA3B-A979310BDC26}" type="datetimeFigureOut">
              <a:rPr lang="hu-HU" smtClean="0"/>
              <a:pPr/>
              <a:t>2018. 03. 01.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7" name="Picture 8" descr="prezentacio_2020_beliv_bg_ME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5" y="0"/>
            <a:ext cx="914256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1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6" r:id="rId12"/>
    <p:sldLayoutId id="214748365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artalom helye 2"/>
          <p:cNvSpPr>
            <a:spLocks noGrp="1"/>
          </p:cNvSpPr>
          <p:nvPr>
            <p:ph idx="1"/>
          </p:nvPr>
        </p:nvSpPr>
        <p:spPr>
          <a:xfrm>
            <a:off x="463878" y="1340768"/>
            <a:ext cx="8229600" cy="446449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hu-HU" altLang="hu-HU" sz="4200" b="1" cap="all" dirty="0">
                <a:cs typeface="Arial" charset="0"/>
              </a:rPr>
              <a:t>A TOP-6.8.2</a:t>
            </a:r>
          </a:p>
          <a:p>
            <a:pPr marL="0" indent="0" algn="ctr">
              <a:buNone/>
              <a:defRPr/>
            </a:pPr>
            <a:r>
              <a:rPr lang="hu-HU" altLang="hu-HU" sz="3600" cap="all" dirty="0">
                <a:cs typeface="Arial" charset="0"/>
              </a:rPr>
              <a:t>Helyi foglalkoztatási együttműködések a megyei jogú város területén és várostérségében</a:t>
            </a:r>
          </a:p>
          <a:p>
            <a:pPr marL="0" indent="0" algn="ctr">
              <a:buNone/>
              <a:defRPr/>
            </a:pPr>
            <a:r>
              <a:rPr lang="hu-HU" altLang="hu-HU" sz="4200" b="1" cap="all" dirty="0">
                <a:cs typeface="Arial" charset="0"/>
              </a:rPr>
              <a:t>projektek előrehaladásának tapasztalatai</a:t>
            </a:r>
            <a:endParaRPr lang="hu-HU" altLang="hu-HU" sz="4200" dirty="0">
              <a:latin typeface="Arial" charset="0"/>
              <a:cs typeface="Arial" charset="0"/>
            </a:endParaRPr>
          </a:p>
        </p:txBody>
      </p:sp>
      <p:pic>
        <p:nvPicPr>
          <p:cNvPr id="5" name="Kép 4" descr="C:\Documents and Settings\varrod\Local Settings\Temp\Átmeneti könyvtár (14) - mak_logo_update.zip\logo\sotet\HUN\JPG\ak_logo_HUN_H_1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357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34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bg1">
                    <a:lumMod val="85000"/>
                  </a:schemeClr>
                </a:solidFill>
              </a:rPr>
              <a:t>Célcsoport támogatásának költségei – állami támogatás besorolás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hu-HU" sz="3600" dirty="0"/>
              <a:t>A felhívásban meghatározott egyes támogatások, különösen a bér- és ezzel összefüggő támogatások az állami támogatások szabályai alá tartoznak. Az állami támogatás szabályai alá tartozó tevékenységek költségei csak a vonatkozó rendeletben meghatározott mértékben nyújthatóak. Az állami támogatások szabályai alá eső támogatásokat a kormányhivatalok vizsgálják és tartják nyilván.</a:t>
            </a:r>
          </a:p>
          <a:p>
            <a:pPr marL="0" indent="0" algn="just">
              <a:buNone/>
            </a:pPr>
            <a:r>
              <a:rPr lang="hu-HU" sz="3600" dirty="0"/>
              <a:t>A felhívás 5.9.1 alapján:</a:t>
            </a:r>
          </a:p>
          <a:p>
            <a:pPr marL="0" indent="0" algn="just">
              <a:buNone/>
            </a:pPr>
            <a:r>
              <a:rPr lang="hu-HU" sz="3600" dirty="0"/>
              <a:t>Az állami támogatatási szabályok alá eső támogatásokat a kormányhivatal nyújtja a hatályos jogszabályokban meghatározott rendelkezések szerint. Az állami támogatásokkal kapcsolatos vizsgálatot a kormányhivatal jogosult végezni és nyilvántartani.</a:t>
            </a:r>
          </a:p>
          <a:p>
            <a:pPr marL="0" indent="0" algn="just">
              <a:buNone/>
            </a:pPr>
            <a:endParaRPr lang="hu-HU" sz="3600" dirty="0"/>
          </a:p>
          <a:p>
            <a:pPr marL="0" indent="0" algn="just">
              <a:buNone/>
            </a:pPr>
            <a:r>
              <a:rPr lang="hu-HU" sz="3600" dirty="0"/>
              <a:t>Fentiekre tekintettel a </a:t>
            </a:r>
            <a:r>
              <a:rPr lang="hu-HU" sz="3600" smtClean="0"/>
              <a:t>paktum projektekben </a:t>
            </a:r>
            <a:r>
              <a:rPr lang="hu-HU" sz="3600" dirty="0"/>
              <a:t>igényelt támogatás a támogatási kérelem keretében nem minősül állami támogatásnak, a célcsoport foglalkoztatásba helyezése kapcsán, az adott foglalkoztató relevanciájában szükséges állami támogatási kategória tekintetében vizsgálni. </a:t>
            </a:r>
          </a:p>
          <a:p>
            <a:pPr marL="0" indent="0" algn="just">
              <a:buNone/>
            </a:pPr>
            <a:r>
              <a:rPr lang="hu-HU" sz="3600" dirty="0"/>
              <a:t>Ezt az adott kormányhivatal teszi meg a foglalkoztató vonatkozásában. </a:t>
            </a:r>
          </a:p>
          <a:p>
            <a:pPr marL="0" indent="0">
              <a:buNone/>
            </a:pPr>
            <a:endParaRPr lang="hu-HU" sz="3600" dirty="0"/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369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3429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>
                    <a:lumMod val="85000"/>
                  </a:schemeClr>
                </a:solidFill>
              </a:rPr>
              <a:t>Befektetés-ösztönzés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2240" y="1268760"/>
            <a:ext cx="8229600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3600" dirty="0"/>
              <a:t>Önállóan nem támogatható, választható, kiegészítő tevékenység</a:t>
            </a:r>
          </a:p>
          <a:p>
            <a:pPr marL="0" indent="0">
              <a:buNone/>
            </a:pPr>
            <a:r>
              <a:rPr lang="hu-HU" sz="3600" dirty="0"/>
              <a:t>A tevékenység foglalkozatási elem megvalósításához való hozzájárulása, számszerűsített eredményeinek megadása javasolt.</a:t>
            </a:r>
          </a:p>
          <a:p>
            <a:pPr marL="0" indent="0">
              <a:buNone/>
            </a:pPr>
            <a:r>
              <a:rPr lang="hu-HU" sz="3600" dirty="0"/>
              <a:t>Költségek besorolása: </a:t>
            </a:r>
          </a:p>
          <a:p>
            <a:pPr>
              <a:buFontTx/>
              <a:buChar char="-"/>
            </a:pPr>
            <a:r>
              <a:rPr lang="hu-HU" sz="3600" dirty="0"/>
              <a:t>a befektetés-ösztönzéshez kapcsolódó  előzetes tanulmányok (pl. stratégia, piackutatás, stb.) a </a:t>
            </a:r>
            <a:r>
              <a:rPr lang="hu-HU" sz="3600" dirty="0" err="1"/>
              <a:t>Projektelőkészítés</a:t>
            </a:r>
            <a:r>
              <a:rPr lang="hu-HU" sz="3600" dirty="0"/>
              <a:t> költségei között számolhatóak el </a:t>
            </a:r>
          </a:p>
          <a:p>
            <a:pPr marL="0" indent="0">
              <a:buNone/>
            </a:pPr>
            <a:r>
              <a:rPr lang="hu-HU" sz="3600" dirty="0"/>
              <a:t>A költség tartalma határozza meg, hogy mely költség kategóriába tartozik adott tétel, nem az időszak, melyben teljesítésre, kifizetésre került. </a:t>
            </a:r>
          </a:p>
          <a:p>
            <a:pPr>
              <a:buFontTx/>
              <a:buChar char="-"/>
            </a:pPr>
            <a:r>
              <a:rPr lang="hu-HU" sz="3600" dirty="0"/>
              <a:t>a kapcsolódó rendezvények a Marketing, kommunikációs szolgáltatások költségei,Rendezvényszervezés, kapcsolódó ellátási, ún. „</a:t>
            </a:r>
            <a:r>
              <a:rPr lang="hu-HU" sz="3600" dirty="0" err="1"/>
              <a:t>catering</a:t>
            </a:r>
            <a:r>
              <a:rPr lang="hu-HU" sz="3600" dirty="0"/>
              <a:t>” költségek, reprezentációs költségek között számolhatóak el.</a:t>
            </a:r>
          </a:p>
          <a:p>
            <a:pPr marL="0" indent="0">
              <a:buNone/>
            </a:pPr>
            <a:endParaRPr lang="hu-HU" sz="3600" dirty="0"/>
          </a:p>
          <a:p>
            <a:pPr>
              <a:buFontTx/>
              <a:buChar char="-"/>
            </a:pPr>
            <a:endParaRPr lang="hu-HU" sz="3600" dirty="0"/>
          </a:p>
          <a:p>
            <a:pPr marL="0" indent="0">
              <a:buNone/>
            </a:pPr>
            <a:endParaRPr lang="hu-HU" sz="3600" dirty="0"/>
          </a:p>
          <a:p>
            <a:pPr marL="0" indent="0">
              <a:buNone/>
            </a:pPr>
            <a:endParaRPr lang="hu-HU" sz="3600" dirty="0"/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109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charset="0"/>
              <a:buNone/>
              <a:defRPr/>
            </a:pPr>
            <a:endParaRPr lang="hu-HU" altLang="hu-HU" sz="4000" dirty="0">
              <a:latin typeface="+mj-lt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hu-HU" altLang="hu-HU" sz="5400" b="1" dirty="0">
                <a:latin typeface="+mj-lt"/>
                <a:cs typeface="Arial" charset="0"/>
              </a:rPr>
              <a:t>Köszönöm a figyelmet!</a:t>
            </a:r>
          </a:p>
          <a:p>
            <a:pPr marL="0" indent="0" algn="r" eaLnBrk="1" hangingPunct="1">
              <a:buFont typeface="Arial" charset="0"/>
              <a:buNone/>
              <a:defRPr/>
            </a:pPr>
            <a:endParaRPr lang="hu-HU" altLang="hu-HU" sz="2400" dirty="0">
              <a:latin typeface="+mj-lt"/>
              <a:cs typeface="Arial" charset="0"/>
            </a:endParaRPr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hu-HU" altLang="hu-HU" sz="3600" b="1" dirty="0">
                <a:latin typeface="+mj-lt"/>
                <a:cs typeface="Arial" charset="0"/>
              </a:rPr>
              <a:t>Domokos Péter</a:t>
            </a:r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hu-HU" altLang="hu-HU" sz="2800" dirty="0">
                <a:latin typeface="+mj-lt"/>
                <a:cs typeface="Arial" charset="0"/>
              </a:rPr>
              <a:t>Magyar Államkincstár</a:t>
            </a:r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hu-HU" altLang="hu-HU" sz="2800" dirty="0">
                <a:latin typeface="+mj-lt"/>
                <a:cs typeface="Arial" charset="0"/>
              </a:rPr>
              <a:t>EU Támogatási Főosztály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675" y="44450"/>
            <a:ext cx="7940675" cy="936625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hu-HU" sz="3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Kép 4" descr="C:\Documents and Settings\varrod\Local Settings\Temp\Átmeneti könyvtár (14) - mak_logo_update.zip\logo\sotet\HUN\JPG\ak_logo_HUN_H_1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548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8821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bg1">
                    <a:lumMod val="85000"/>
                  </a:schemeClr>
                </a:solidFill>
              </a:rPr>
              <a:t>TOP-6.8.2-15</a:t>
            </a: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0000"/>
              <a:buFont typeface="Wingdings" pitchFamily="2" charset="2"/>
              <a:buChar char="§"/>
            </a:pPr>
            <a:r>
              <a:rPr lang="hu-HU" dirty="0"/>
              <a:t>22 megyei jogú város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dirty="0"/>
              <a:t>TSZ kötés: 2016. június – szeptember 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dirty="0"/>
              <a:t>Szerződött támogatás összege: 25,6 </a:t>
            </a:r>
            <a:r>
              <a:rPr lang="hu-HU" dirty="0" err="1"/>
              <a:t>mrd</a:t>
            </a:r>
            <a:r>
              <a:rPr lang="hu-HU" dirty="0"/>
              <a:t> Ft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dirty="0"/>
              <a:t>Projektfejlesztés lezárult (21/22)</a:t>
            </a:r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84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Megvalósítás során, beszámolóhoz, elszámoláshoz kapcsolódóan felmerült kérdések</a:t>
            </a:r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221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34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bg1">
                    <a:lumMod val="85000"/>
                  </a:schemeClr>
                </a:solidFill>
              </a:rPr>
              <a:t>Foglalkoztatási megállapodások (paktumok) programrész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hu-HU" sz="2800" dirty="0"/>
              <a:t>Megyei projektekkel együttműködés megkezdése</a:t>
            </a:r>
          </a:p>
          <a:p>
            <a:pPr>
              <a:buFontTx/>
              <a:buChar char="-"/>
            </a:pPr>
            <a:r>
              <a:rPr lang="hu-HU" sz="2800" dirty="0"/>
              <a:t>Paktumszervezet felállítása</a:t>
            </a:r>
          </a:p>
          <a:p>
            <a:pPr>
              <a:buFontTx/>
              <a:buChar char="-"/>
            </a:pPr>
            <a:r>
              <a:rPr lang="hu-HU" sz="2800" dirty="0"/>
              <a:t>Paktum működését megalapozó dokumentumok kidolgozása (megvalósíthatósági tanulmány, stratégia, helyzetelemzés, célcsoport elemzés, munkaterv, stb.)</a:t>
            </a:r>
          </a:p>
          <a:p>
            <a:pPr>
              <a:buFontTx/>
              <a:buChar char="-"/>
            </a:pPr>
            <a:r>
              <a:rPr lang="hu-HU" sz="2800" dirty="0"/>
              <a:t>Stratégia elfogadása, paktum megállapodás aláírása</a:t>
            </a:r>
          </a:p>
          <a:p>
            <a:pPr>
              <a:buFontTx/>
              <a:buChar char="-"/>
            </a:pPr>
            <a:r>
              <a:rPr lang="hu-HU" sz="2800" dirty="0"/>
              <a:t>Paktumiroda működése</a:t>
            </a:r>
          </a:p>
          <a:p>
            <a:pPr>
              <a:buFontTx/>
              <a:buChar char="-"/>
            </a:pPr>
            <a:r>
              <a:rPr lang="hu-HU" sz="2800" dirty="0"/>
              <a:t>Folyamatos együttműködés a kormányhivatalokkal</a:t>
            </a:r>
          </a:p>
          <a:p>
            <a:pPr>
              <a:buFontTx/>
              <a:buChar char="-"/>
            </a:pPr>
            <a:endParaRPr lang="hu-HU" sz="2800" dirty="0"/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186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3429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>
                    <a:lumMod val="85000"/>
                  </a:schemeClr>
                </a:solidFill>
              </a:rPr>
              <a:t>Célcsoport bevonása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dirty="0"/>
              <a:t>A felkutatott ügyfelek célcsoportba tartozását minden esetben a </a:t>
            </a:r>
            <a:r>
              <a:rPr lang="hu-HU" sz="2800" b="1" dirty="0"/>
              <a:t>kormányhivatal állapítja meg</a:t>
            </a:r>
            <a:r>
              <a:rPr lang="hu-HU" sz="2800" dirty="0"/>
              <a:t>. A célcsoport tag regisztrációját a kormányhivatal végzi, ezt követően nyújtható neki munkaerő-piaci szolgáltatás. </a:t>
            </a:r>
          </a:p>
          <a:p>
            <a:pPr marL="0" indent="0">
              <a:buNone/>
            </a:pPr>
            <a:r>
              <a:rPr lang="hu-HU" sz="2800" dirty="0"/>
              <a:t>A célcsoport tagot első lépésben szükséges bevonni a paktum projektbe, ezt követően nyújtható számára munkaerő-piaci szolgáltatás. A bevonást a kormányhivatal végzi az együttműködési megállapodás megkötésével történik meg. </a:t>
            </a:r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628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818"/>
            <a:ext cx="8229600" cy="1143000"/>
          </a:xfrm>
        </p:spPr>
        <p:txBody>
          <a:bodyPr>
            <a:noAutofit/>
          </a:bodyPr>
          <a:lstStyle/>
          <a:p>
            <a:r>
              <a:rPr lang="hu-HU" sz="3800" dirty="0">
                <a:solidFill>
                  <a:schemeClr val="bg1">
                    <a:lumMod val="85000"/>
                  </a:schemeClr>
                </a:solidFill>
              </a:rPr>
              <a:t>Munkaerő-piaci szolgáltatás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dirty="0"/>
              <a:t>Amennyiben a munkaerő-piaci szolgáltatások ellátását nem a kormányhivatal látja el, hanem konzorcium partner, akkor ennek a szervezetnek meg kell felelnie:</a:t>
            </a:r>
          </a:p>
          <a:p>
            <a:pPr algn="just"/>
            <a:r>
              <a:rPr lang="hu-HU" dirty="0"/>
              <a:t>a Felhívás 3.1.2 A. a) pontjában a paktumszervezeti tagok kiválasztási módszertanának,</a:t>
            </a:r>
          </a:p>
          <a:p>
            <a:pPr algn="just"/>
            <a:r>
              <a:rPr lang="hu-HU" dirty="0"/>
              <a:t>a Felhívás 3.2.2 l) pontjában foglalt szakmai követelményeknek </a:t>
            </a:r>
          </a:p>
          <a:p>
            <a:pPr algn="just"/>
            <a:r>
              <a:rPr lang="hu-HU" dirty="0"/>
              <a:t>és egyben önállóan alkalmasnak kell lennie a munkaerő-piaci szolgáltatások saját teljesítésben történő ellátására.</a:t>
            </a:r>
          </a:p>
          <a:p>
            <a:endParaRPr lang="hu-HU" dirty="0"/>
          </a:p>
          <a:p>
            <a:pPr marL="0" indent="0" algn="just">
              <a:buNone/>
            </a:pPr>
            <a:r>
              <a:rPr lang="hu-HU" dirty="0"/>
              <a:t>Konzorciumi partnerként munkaerő-piaci szolgáltatást csak olyan szervezet végezhet, mely megfelel a jogszabályi feltételeknek és már a kiválasztáskor rendelkezik a szolgáltatás ellátásához szükséges személyi és tárgyi feltételekkel. Tehát munkaerő-piaci szolgáltatáshoz kapcsolódó eszközbeszerzés és bérlés nem támogatható.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608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818"/>
            <a:ext cx="8229600" cy="1143000"/>
          </a:xfrm>
        </p:spPr>
        <p:txBody>
          <a:bodyPr>
            <a:noAutofit/>
          </a:bodyPr>
          <a:lstStyle/>
          <a:p>
            <a:r>
              <a:rPr lang="hu-HU" sz="3800" dirty="0">
                <a:solidFill>
                  <a:schemeClr val="bg1">
                    <a:lumMod val="85000"/>
                  </a:schemeClr>
                </a:solidFill>
              </a:rPr>
              <a:t>Munkaerő-piaci szolgáltatás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dirty="0"/>
              <a:t>Amennyiben a munkaerő-piaci szolgáltatást nem a kormányhivatal látja el, úgy a beszámolóhoz szükséges az NGM/Kormányhivatal által kiadott határozat benyújtása, mely igazolja, hogy a munkaerő-piaci szolgáltatást nyújtó szervezet szerepel az </a:t>
            </a:r>
            <a:r>
              <a:rPr lang="hu-HU" dirty="0" err="1"/>
              <a:t>Flt</a:t>
            </a:r>
            <a:r>
              <a:rPr lang="hu-HU" dirty="0"/>
              <a:t>. 13/A. § (2) bekezdése alapján létrehozott szolgáltatói nyilvántartásban (felhívás 3.2.2 l) pont).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/>
              <a:t>Szakmai megvalósítókra vonatkozó költségkorlát releváns. 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430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3429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>
                    <a:lumMod val="85000"/>
                  </a:schemeClr>
                </a:solidFill>
              </a:rPr>
              <a:t>Képzés, foglalkoztatás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80000"/>
              <a:buFont typeface="Wingdings" pitchFamily="2" charset="2"/>
              <a:buChar char="§"/>
            </a:pPr>
            <a:r>
              <a:rPr lang="hu-HU" sz="3600" dirty="0"/>
              <a:t>képzési jegyzék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hu-HU" sz="3600" dirty="0"/>
              <a:t>általánosságban a képzést a 272/2014. (XI.5.) Korm. rendelet 4. mellékletben foglalt dokumentumokkal szükséges igazolni (pl.:  a képző intézmény által kiállított, illetve a képzés sikeres elvégzését igazoló dokumentumok; tematika, stb.) – lemorzsolódás kérdése</a:t>
            </a:r>
          </a:p>
          <a:p>
            <a:pPr>
              <a:buSzPct val="80000"/>
              <a:buFont typeface="Wingdings" pitchFamily="2" charset="2"/>
              <a:buChar char="§"/>
            </a:pPr>
            <a:endParaRPr lang="hu-HU" sz="3600" dirty="0"/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119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3429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>
                    <a:lumMod val="85000"/>
                  </a:schemeClr>
                </a:solidFill>
              </a:rPr>
              <a:t>Szakmai megvalósítók költségkorlát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sz="3600" dirty="0"/>
              <a:t>2018. januári felhívás módosítás: 450 000,- Ft-os korlát</a:t>
            </a:r>
          </a:p>
          <a:p>
            <a:pPr marL="0" indent="0">
              <a:buNone/>
            </a:pPr>
            <a:r>
              <a:rPr lang="hu-HU" sz="3600" dirty="0"/>
              <a:t>A költségkorlát a „Szakmai megvalósításhoz kapcsolódó személyi jellegű ráfordítás”</a:t>
            </a:r>
            <a:r>
              <a:rPr lang="hu-HU" sz="3600" dirty="0" err="1"/>
              <a:t>-okra</a:t>
            </a:r>
            <a:r>
              <a:rPr lang="hu-HU" sz="3600" dirty="0"/>
              <a:t> vonatkozik.</a:t>
            </a:r>
          </a:p>
          <a:p>
            <a:pPr marL="0" indent="0">
              <a:buNone/>
            </a:pPr>
            <a:r>
              <a:rPr lang="hu-HU" sz="3600" dirty="0"/>
              <a:t>Amennyiben a Szakmai megvalósításban közreműködő munkatárs jogviszonya nem a közszolgálati tisztviselőkről szóló 2011. évi CXCIX. vagy </a:t>
            </a:r>
            <a:r>
              <a:rPr lang="hu-HU" sz="3600" dirty="0" smtClean="0"/>
              <a:t>az állami tisztviselőkről szóló </a:t>
            </a:r>
            <a:r>
              <a:rPr lang="hu-HU" sz="3600" dirty="0"/>
              <a:t>2016. évi LII. törvény szerint jött létre, abban az esetben a felhívások keretében elszámolható </a:t>
            </a:r>
            <a:r>
              <a:rPr lang="hu-HU" sz="3600" b="1" u="sng" dirty="0"/>
              <a:t>bérmaximum a személyi jellegű kifizetésekkel együtt </a:t>
            </a:r>
            <a:r>
              <a:rPr lang="hu-HU" sz="3600" dirty="0"/>
              <a:t>(bér és járulékok összege, beleértve munkaáltatói járulékokat, egyéb kifizetések) továbbra is </a:t>
            </a:r>
            <a:r>
              <a:rPr lang="hu-HU" sz="3600" b="1" u="sng" dirty="0"/>
              <a:t>maximum 450.000 Ft</a:t>
            </a:r>
            <a:r>
              <a:rPr lang="hu-HU" sz="3600" dirty="0"/>
              <a:t>. A korlátba minden személyi jellegű ráfordítás beleértendő a felhívás mellékletét képező költségkorlát táblázat alapján.</a:t>
            </a:r>
          </a:p>
          <a:p>
            <a:pPr marL="0" indent="0">
              <a:buNone/>
            </a:pPr>
            <a:r>
              <a:rPr lang="hu-HU" sz="3600" dirty="0"/>
              <a:t>A 2011. évi CXCIX. törvény, vagy 2016. évi LII. törvény hatálya alatt létrejött jogviszony esetében a törvényben szereplő besorolás alapján megállapított bruttó bér és járulékai esetében nincs megállapított korlát, ott a jogszabályi rendelkezések az irányadóak. </a:t>
            </a:r>
          </a:p>
          <a:p>
            <a:pPr marL="0" indent="0">
              <a:buNone/>
            </a:pPr>
            <a:r>
              <a:rPr lang="hu-HU" sz="3600" dirty="0"/>
              <a:t>Felhívjuk a figyelmet, hogy </a:t>
            </a:r>
            <a:r>
              <a:rPr lang="hu-HU" sz="3600" b="1" u="sng" dirty="0"/>
              <a:t>a módosítás a megjelenés napjától hatályos</a:t>
            </a:r>
            <a:r>
              <a:rPr lang="hu-HU" sz="3600" dirty="0"/>
              <a:t>, a megjelenés előtti időszakra a korábbi korlát érvényes. </a:t>
            </a:r>
          </a:p>
          <a:p>
            <a:pPr marL="0" indent="0">
              <a:buNone/>
            </a:pPr>
            <a:endParaRPr lang="hu-HU" sz="3600" dirty="0"/>
          </a:p>
        </p:txBody>
      </p:sp>
      <p:pic>
        <p:nvPicPr>
          <p:cNvPr id="4" name="Kép 3" descr="C:\Documents and Settings\varrod\Local Settings\Temp\Átmeneti könyvtár (14) - mak_logo_update.zip\logo\sotet\HUN\JPG\ak_logo_HUN_H_1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77272"/>
            <a:ext cx="2624455" cy="83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765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6479</TotalTime>
  <Words>772</Words>
  <Application>Microsoft Office PowerPoint</Application>
  <PresentationFormat>Diavetítés a képernyőre (4:3 oldalarány)</PresentationFormat>
  <Paragraphs>64</Paragraphs>
  <Slides>12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Office-téma</vt:lpstr>
      <vt:lpstr>PowerPoint bemutató</vt:lpstr>
      <vt:lpstr>TOP-6.8.2-15</vt:lpstr>
      <vt:lpstr>Megvalósítás során, beszámolóhoz, elszámoláshoz kapcsolódóan felmerült kérdések</vt:lpstr>
      <vt:lpstr>Foglalkoztatási megállapodások (paktumok) programrész</vt:lpstr>
      <vt:lpstr>Célcsoport bevonása</vt:lpstr>
      <vt:lpstr>Munkaerő-piaci szolgáltatás</vt:lpstr>
      <vt:lpstr>Munkaerő-piaci szolgáltatás</vt:lpstr>
      <vt:lpstr>Képzés, foglalkoztatás</vt:lpstr>
      <vt:lpstr>Szakmai megvalósítók költségkorlát</vt:lpstr>
      <vt:lpstr>Célcsoport támogatásának költségei – állami támogatás besorolás</vt:lpstr>
      <vt:lpstr>Befektetés-ösztönzés</vt:lpstr>
      <vt:lpstr>PowerPoint bemutató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user</cp:lastModifiedBy>
  <cp:revision>408</cp:revision>
  <cp:lastPrinted>2015-06-23T11:44:41Z</cp:lastPrinted>
  <dcterms:created xsi:type="dcterms:W3CDTF">2014-03-03T11:13:53Z</dcterms:created>
  <dcterms:modified xsi:type="dcterms:W3CDTF">2018-03-01T07:53:57Z</dcterms:modified>
</cp:coreProperties>
</file>